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C507-51B7-ACF0-DDDB-9C230766D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ПРЕАНАЛИТИЧЕСКИЙ ЭТАП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0267BE-6494-4775-8B5E-3E480A7DD8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ИССЕЛЕДОВАНИЕ МОЧИ В КЛИНИКО-ДИАГНОСТИЧЕСКОЙ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540627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0F311B-41D7-F7C7-3C0B-0B0B50C7C4CB}"/>
              </a:ext>
            </a:extLst>
          </p:cNvPr>
          <p:cNvSpPr txBox="1"/>
          <p:nvPr userDrawn="1"/>
        </p:nvSpPr>
        <p:spPr>
          <a:xfrm>
            <a:off x="5889522" y="187776"/>
            <a:ext cx="6096000" cy="667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АНАЛИЗУ НА СУТОЧНУЮ ПРОТЕИНУРИЮ</a:t>
            </a: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За день до сдачи анализа на суточный белок в моче необходим отказ от приема мочегонных лекарственных средств, избегание стрессов, тяжелой физической нагрузки, отказ от приема алкоголя, аскорбиновой кислоты (вит. С).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 суточной мочи</a:t>
            </a: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•Собирается моча за сутки.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25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•Первая утренняя порция мочи удаляется, засекается время.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lnSpc>
                <a:spcPts val="1425"/>
              </a:lnSpc>
              <a:spcBef>
                <a:spcPts val="225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•Все последующие порции мочи, выделенные в течение дня, ночи и утреннюю порцию, собранную через 24 часа, в аналогичное время следующего дня, собирают в одну емкость, которая хранится в прохладном месте (+4 +8) в течение всего времени сбора.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lnSpc>
                <a:spcPts val="1425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•После завершения сбора мочи точно измерить объем собранного биоматериала, обязательно перемешать и сразу же отлить пробу мочи (30-50 мл) в небольшой контейнер. Этот контейнер доставить в лабораторию для исследования в течении 2 часов.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lnSpc>
                <a:spcPts val="15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•На направительном бланке соблюдаются общие правила оформления, а так-же нужно указать суточный объем мочи (диурез) в миллилитрах, например: «Диурез 1250 мл».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2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7514E85-E999-A528-722F-1B6D9450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845" y="6356350"/>
            <a:ext cx="2743200" cy="365125"/>
          </a:xfrm>
        </p:spPr>
        <p:txBody>
          <a:bodyPr/>
          <a:lstStyle/>
          <a:p>
            <a:fld id="{ADF81A52-9C93-46C1-A3FC-793B5816D5B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9EA007-2E04-2E81-C7CA-CF5022FD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245" y="6311900"/>
            <a:ext cx="4114800" cy="365125"/>
          </a:xfrm>
        </p:spPr>
        <p:txBody>
          <a:bodyPr/>
          <a:lstStyle/>
          <a:p>
            <a:r>
              <a:rPr lang="ru-RU" dirty="0"/>
              <a:t>БУЗОО КМСЧ №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F4935-351B-25CC-7ABC-2F979C581B4C}"/>
              </a:ext>
            </a:extLst>
          </p:cNvPr>
          <p:cNvSpPr txBox="1"/>
          <p:nvPr userDrawn="1"/>
        </p:nvSpPr>
        <p:spPr>
          <a:xfrm>
            <a:off x="621890" y="1839742"/>
            <a:ext cx="6096000" cy="3927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выполнил: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лабораторный техник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Клинико-диагностической лаборатории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Линдт Ирина Анатольевна.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8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945B1B-4174-271B-2AE5-14F5439AD63E}"/>
              </a:ext>
            </a:extLst>
          </p:cNvPr>
          <p:cNvSpPr txBox="1"/>
          <p:nvPr userDrawn="1"/>
        </p:nvSpPr>
        <p:spPr>
          <a:xfrm>
            <a:off x="5257800" y="1820899"/>
            <a:ext cx="6096000" cy="393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годы, благодаря внедрению современных технологий в клиническую практику, существенно возросла роль лабораторных исследований в диагностике и оценке эффективности лечения различных заболеваний. Лабораторные тесты нередко являются более чувствительными показателями состояния пациента, чем его самочувствие и параметры других диагностических методов. Важные решения врача по ведению пациента часто опираются на лабораторные данные. В связи с этим приоритетной задачей современной клинической практики является обеспечение высокого качества и достоверности результатов лабораторных исследований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529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15C4D-1079-0C37-0F7C-787A7E736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104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Лабораторно-диагностическое исследование подразделяется на 3 этапа: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E26AC-61B1-B9F4-0F49-04E9311A166B}"/>
              </a:ext>
            </a:extLst>
          </p:cNvPr>
          <p:cNvSpPr txBox="1"/>
          <p:nvPr userDrawn="1"/>
        </p:nvSpPr>
        <p:spPr>
          <a:xfrm>
            <a:off x="1111827" y="2423527"/>
            <a:ext cx="6097384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ПРЕАНАЛИТИЧЕСКИЙ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ПОСТАНАЛИТИЧЕСКИЙ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241B65-C9D3-80D4-C297-F9F38AD39809}"/>
              </a:ext>
            </a:extLst>
          </p:cNvPr>
          <p:cNvSpPr txBox="1"/>
          <p:nvPr userDrawn="1"/>
        </p:nvSpPr>
        <p:spPr>
          <a:xfrm>
            <a:off x="98323" y="717755"/>
            <a:ext cx="3940277" cy="428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поговорим о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преаналитическом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этапе исследования мочи в нашей клинико-диагностической лаборатории.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7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2B95E7-0538-BE1B-3A39-2240E5EA17C9}"/>
              </a:ext>
            </a:extLst>
          </p:cNvPr>
          <p:cNvSpPr txBox="1"/>
          <p:nvPr userDrawn="1"/>
        </p:nvSpPr>
        <p:spPr>
          <a:xfrm>
            <a:off x="838200" y="589934"/>
            <a:ext cx="11157155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Преаналитический</a:t>
            </a: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частично проводится вне лаборатории и включает в себя: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9D033-A800-75E4-B33C-AE302F4C0E30}"/>
              </a:ext>
            </a:extLst>
          </p:cNvPr>
          <p:cNvSpPr txBox="1"/>
          <p:nvPr userDrawn="1"/>
        </p:nvSpPr>
        <p:spPr>
          <a:xfrm>
            <a:off x="838200" y="1895247"/>
            <a:ext cx="10304206" cy="369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75"/>
              </a:spcBef>
            </a:pPr>
            <a:r>
              <a:rPr lang="ru-RU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пациента врачом, назначение необходимых лабораторных исследований</a:t>
            </a:r>
          </a:p>
          <a:p>
            <a:pPr algn="just">
              <a:spcBef>
                <a:spcPts val="15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∙заполнение бланка-заявки на исследование</a:t>
            </a:r>
          </a:p>
          <a:p>
            <a:pPr algn="just">
              <a:lnSpc>
                <a:spcPts val="1500"/>
              </a:lnSpc>
              <a:spcBef>
                <a:spcPts val="75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∙получение пациентом инструкций об особенностях подготовки к сдаче анализов или сбору материала</a:t>
            </a:r>
          </a:p>
          <a:p>
            <a:pPr algn="just">
              <a:spcBef>
                <a:spcPts val="15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∙взятие проб биоматериала</a:t>
            </a:r>
          </a:p>
          <a:p>
            <a:pPr algn="just">
              <a:spcBef>
                <a:spcPts val="30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∙доставка материала в лабораторию</a:t>
            </a:r>
          </a:p>
          <a:p>
            <a:pPr algn="just">
              <a:spcBef>
                <a:spcPts val="30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∙приём материала в лабораторию</a:t>
            </a:r>
          </a:p>
          <a:p>
            <a:pPr algn="just">
              <a:spcBef>
                <a:spcPts val="30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∙регистрация</a:t>
            </a:r>
          </a:p>
          <a:p>
            <a:pPr algn="just">
              <a:spcBef>
                <a:spcPts val="30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∙обработка</a:t>
            </a:r>
          </a:p>
          <a:p>
            <a:pPr algn="just">
              <a:spcBef>
                <a:spcPts val="150"/>
              </a:spcBef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∙подготовка к проведению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8586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094AA2-90F9-4BBA-7A67-963F2DDD3E12}"/>
              </a:ext>
            </a:extLst>
          </p:cNvPr>
          <p:cNvSpPr txBox="1"/>
          <p:nvPr userDrawn="1"/>
        </p:nvSpPr>
        <p:spPr>
          <a:xfrm>
            <a:off x="641555" y="549977"/>
            <a:ext cx="6096000" cy="585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49580" algn="just" defTabSz="914400" rtl="0" eaLnBrk="1" latinLnBrk="0" hangingPunct="1">
              <a:lnSpc>
                <a:spcPts val="1500"/>
              </a:lnSpc>
            </a:pPr>
            <a:r>
              <a:rPr lang="ru-RU" sz="2000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</a:t>
            </a:r>
            <a:r>
              <a:rPr lang="ru-RU" sz="2000" kern="1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преаналитический</a:t>
            </a:r>
            <a:r>
              <a:rPr lang="ru-RU" sz="2000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этап приходится до 60% времени, затрачиваемого на лабораторные исследования. Ошибки на этом этапе неизбежно приводят к искажению результатов анализов. Помимо того, что лабораторные ошибки чреваты потерей времени и средств на проведение повторных исследований, их более серьезным следствием может стать неправильный диагноз и неправильное лечение. </a:t>
            </a:r>
          </a:p>
          <a:p>
            <a:pPr marL="0" indent="447675" algn="just" defTabSz="914400" rtl="0" eaLnBrk="1" latinLnBrk="0" hangingPunct="1">
              <a:lnSpc>
                <a:spcPts val="1500"/>
              </a:lnSpc>
            </a:pPr>
            <a:r>
              <a:rPr lang="ru-RU" sz="2000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Правильности проведения процедур </a:t>
            </a:r>
            <a:r>
              <a:rPr lang="ru-RU" sz="2000" kern="1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преаналитического</a:t>
            </a:r>
            <a:r>
              <a:rPr lang="ru-RU" sz="2000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этапа следует уделять особое внимание, т.к. неправильно взятый биоматериал для исследования непригоден.</a:t>
            </a:r>
          </a:p>
          <a:p>
            <a:pPr marL="0" indent="447675" defTabSz="914400" rtl="0" eaLnBrk="1" latinLnBrk="0" hangingPunct="1">
              <a:lnSpc>
                <a:spcPts val="1425"/>
              </a:lnSpc>
              <a:spcBef>
                <a:spcPts val="225"/>
              </a:spcBef>
            </a:pPr>
            <a:r>
              <a:rPr lang="ru-RU" sz="2000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результаты лабораторных исследований могут влиять факторы, связанные с индивидуальными особенностями и физиологическим состоянием организма пациента, такие как: возраст; пол; диета и голодание; курение и употребление алкогольных напитков; менструальный цикл, беременность, менопаузальный статус; физические упражнения; эмоциональное состояние и психический стресс; циркадный и сезонные ритмы; климатические и метеорологические условия; прием фармакологических препаратов. Присутствие всех влияющих на результат анализа факторов необходимо зафиксировать, чтобы избежать ошибочной интерпретации результатов исследования. Поскольку результаты лабораторных тестов зависят от того, как пациент был подготовлен к исследованию, необходимо добиваться того, чтобы каждый человек собирающий биоматериал на анализ был должным образом проинструктирован.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9259D8-0753-CB3F-2D1D-95D7E3FA0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2" y="1208739"/>
            <a:ext cx="5053780" cy="40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9734B66-553B-7B32-B6BF-7E4375614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7818266"/>
              </p:ext>
            </p:extLst>
          </p:nvPr>
        </p:nvGraphicFramePr>
        <p:xfrm>
          <a:off x="4272197" y="3180510"/>
          <a:ext cx="1682422" cy="840885"/>
        </p:xfrm>
        <a:graphic>
          <a:graphicData uri="http://schemas.openxmlformats.org/drawingml/2006/table">
            <a:tbl>
              <a:tblPr firstRow="1" firstCol="1" bandRow="1"/>
              <a:tblGrid>
                <a:gridCol w="819642">
                  <a:extLst>
                    <a:ext uri="{9D8B030D-6E8A-4147-A177-3AD203B41FA5}">
                      <a16:colId xmlns:a16="http://schemas.microsoft.com/office/drawing/2014/main" val="1896904511"/>
                    </a:ext>
                  </a:extLst>
                </a:gridCol>
                <a:gridCol w="862780">
                  <a:extLst>
                    <a:ext uri="{9D8B030D-6E8A-4147-A177-3AD203B41FA5}">
                      <a16:colId xmlns:a16="http://schemas.microsoft.com/office/drawing/2014/main" val="867014277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1531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3A1057CD-F9CB-B5CF-BF2A-56E4105F85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819" y="8286"/>
            <a:ext cx="837708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сбора мочи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общего анализа мочи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утреннюю, самую концентрированную порцию мочи. При этом придерживаются правил: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1.Сбор мочи проводит сам больной. Собирается вся порция мочи натощак сразу после сна. Желательно, чтобы предыдущее мочеиспускание было не позже, чем в 2 часа ночи.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2.Для сбора мочи используется чистый широкогорлый сосуд с крышкой.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3.Собирать мочу надо сразу в посуду, в которой она будет доставлена в лабораторию. Мочу из судна, горшка брать нельзя, так как даже после их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прополаскивания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сохраняется осадок фосфатов, способствующих разложению мочи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4.Перед сбором мочи предварительно необходимо провести тщательный туалет половых наружных органов.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5.Мужчины при мочеиспускании должны полностью освободить наружное отверстие мочеиспускательного канала, оттянув кожную складку. Женщинам следует раздвинуть половые губы и перед мочеиспусканием тщательно протереть влажным тампоном область мочеиспускательного канала.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Интервал между сбором мочи и доставкой в лабораторию должен быть как можно меньше.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Моча, собранная для общего анализа, может храниться до выполнения исследования не более 1,5-2 часов, обязательно в холодном месте.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Во время месячных мочу не исследуют. После цистоскопии анализ мочи можно назначить не ранее чем через 5-7 суток.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лабораторию доставляется не вся собранная моча, то перед сливанием ее части необходимо тщательное взбалтывание, чтобы осадок, содержащий форменные элементы и кристаллы, не был утрачен.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4FACAF-ECDA-9538-912B-57001D209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3" y="1573161"/>
            <a:ext cx="3559277" cy="3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3D12B9-37CE-C069-A0A0-8DD192CF9745}"/>
              </a:ext>
            </a:extLst>
          </p:cNvPr>
          <p:cNvSpPr txBox="1"/>
          <p:nvPr userDrawn="1"/>
        </p:nvSpPr>
        <p:spPr>
          <a:xfrm>
            <a:off x="334297" y="240264"/>
            <a:ext cx="11179277" cy="671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направлений</a:t>
            </a:r>
            <a:endParaRPr lang="ru-RU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взятии материала следует правильно заполнить направление. Контейнер с биоматериалом и сопровождающие их направления не должны быть перепутаны. На контейнере указывается отделение и порядковый номер.</a:t>
            </a:r>
            <a:endParaRPr lang="ru-RU" sz="28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2800" b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 направлении указывается ФИО и возраст пациента; порядковый номер, соответствующий номеру на контейнере с биоматериалом. Для пациентов, находящихся в стационаре, указывают соответствующее отделение, а для пациентов поликлиники – ФИО врача.</a:t>
            </a:r>
            <a:endParaRPr lang="ru-RU" sz="28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>
              <a:lnSpc>
                <a:spcPts val="1425"/>
              </a:lnSpc>
              <a:spcBef>
                <a:spcPts val="225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Bef>
                <a:spcPts val="75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AD214C-F6DD-7B30-3FD6-4E1D7DBFB619}"/>
              </a:ext>
            </a:extLst>
          </p:cNvPr>
          <p:cNvSpPr txBox="1"/>
          <p:nvPr userDrawn="1"/>
        </p:nvSpPr>
        <p:spPr>
          <a:xfrm>
            <a:off x="226142" y="310887"/>
            <a:ext cx="6096000" cy="6022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spcBef>
                <a:spcPts val="750"/>
              </a:spcBef>
            </a:pPr>
            <a:r>
              <a:rPr lang="ru-RU" sz="3600" b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пробы Нечипоренко 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собирают среднюю порцию утренней мочи.</a:t>
            </a:r>
          </a:p>
          <a:p>
            <a:pPr>
              <a:spcBef>
                <a:spcPts val="750"/>
              </a:spcBef>
            </a:pPr>
            <a:r>
              <a:rPr lang="ru-RU" sz="3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остальные правила сбора, транспортировки, хранения и маркировки остаются такими же, как и при исследовании мочи на общий анализ.</a:t>
            </a:r>
          </a:p>
          <a:p>
            <a:pPr>
              <a:spcBef>
                <a:spcPts val="750"/>
              </a:spcBef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ru-RU" sz="2400" b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B8435-5F46-95C8-F48C-77139243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AA089-DF1B-12BF-340B-22AC491C7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966FB-D934-5B98-C6B9-AF8EB9B3E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1A52-9C93-46C1-A3FC-793B5816D5B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F8158-D392-EFFB-524B-0AA7CC3B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A98B5-AAAB-D063-7FF4-2A0C6923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3893-4B4B-46C8-8D20-6E4BA2059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57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85B6D-D337-5A8B-81BB-B651DE01D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Преаналитический</a:t>
            </a:r>
            <a:r>
              <a:rPr lang="ru-RU" dirty="0"/>
              <a:t> этап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67695D-0401-03F1-4932-7B3CD3313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ИССЛЕДОВАНИЯ МОЧИ В КЛИНИКО-ДИАГНОСТИЧЕСКОЙ ЛАБОРАТОРИИ</a:t>
            </a:r>
          </a:p>
        </p:txBody>
      </p:sp>
      <p:pic>
        <p:nvPicPr>
          <p:cNvPr id="4" name="Музыка для презентаций - One Dream">
            <a:hlinkClick r:id="" action="ppaction://media"/>
            <a:extLst>
              <a:ext uri="{FF2B5EF4-FFF2-40B4-BE49-F238E27FC236}">
                <a16:creationId xmlns:a16="http://schemas.microsoft.com/office/drawing/2014/main" id="{F8ECA79D-FB01-64C0-3E73-190155F2D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725" y="6185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000"/>
      </p:ext>
    </p:extLst>
  </p:cSld>
  <p:clrMapOvr>
    <a:masterClrMapping/>
  </p:clrMapOvr>
  <p:transition spd="slow" advTm="61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52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7"/>
    </mc:Choice>
    <mc:Fallback>
      <p:transition spd="slow" advTm="410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5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8"/>
    </mc:Choice>
    <mc:Fallback>
      <p:transition spd="slow" advTm="88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90412"/>
      </p:ext>
    </p:extLst>
  </p:cSld>
  <p:clrMapOvr>
    <a:masterClrMapping/>
  </p:clrMapOvr>
  <p:transition spd="slow" advTm="24727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A9DE-FA69-CC15-769E-8D88A2B3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Лабораторно-диагностическое исследование подразделяется на 3 этапа: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4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7"/>
    </mc:Choice>
    <mc:Fallback>
      <p:transition spd="slow" advTm="75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8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6"/>
    </mc:Choice>
    <mc:Fallback>
      <p:transition spd="slow" advTm="68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71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23"/>
    </mc:Choice>
    <mc:Fallback>
      <p:transition spd="slow" advTm="251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5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25"/>
    </mc:Choice>
    <mc:Fallback>
      <p:transition spd="slow" advTm="667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2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01"/>
    </mc:Choice>
    <mc:Fallback>
      <p:transition spd="slow" advTm="592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24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21"/>
    </mc:Choice>
    <mc:Fallback>
      <p:transition spd="slow" advTm="277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1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7"/>
    </mc:Choice>
    <mc:Fallback>
      <p:transition spd="slow" advTm="13257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</Words>
  <Application>Microsoft Office PowerPoint</Application>
  <PresentationFormat>Широкоэкранный</PresentationFormat>
  <Paragraphs>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Преаналитический этап</vt:lpstr>
      <vt:lpstr>Презентация PowerPoint</vt:lpstr>
      <vt:lpstr>Лабораторно-диагностическое исследование подразделяется на 3 этапа: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22</cp:revision>
  <dcterms:created xsi:type="dcterms:W3CDTF">2023-02-22T06:55:01Z</dcterms:created>
  <dcterms:modified xsi:type="dcterms:W3CDTF">2023-02-22T09:51:43Z</dcterms:modified>
</cp:coreProperties>
</file>